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57" r:id="rId3"/>
    <p:sldId id="261" r:id="rId4"/>
    <p:sldId id="267" r:id="rId5"/>
    <p:sldId id="262" r:id="rId6"/>
    <p:sldId id="263" r:id="rId7"/>
    <p:sldId id="265" r:id="rId8"/>
    <p:sldId id="269" r:id="rId9"/>
    <p:sldId id="266" r:id="rId10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96" autoAdjust="0"/>
  </p:normalViewPr>
  <p:slideViewPr>
    <p:cSldViewPr>
      <p:cViewPr varScale="1">
        <p:scale>
          <a:sx n="60" d="100"/>
          <a:sy n="60" d="100"/>
        </p:scale>
        <p:origin x="98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5AD62-BFCC-415A-8260-1B05E9A94DE0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03948-0CCF-4BC2-923A-799E8DEED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3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F2B2DFD-B0E6-4968-89F9-5B626F255537}" type="datetime1">
              <a:rPr lang="en-US" smtClean="0"/>
              <a:t>8/17/2015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C05EB04-9C7C-4801-BF60-DB69E2DE3A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221F-D602-436B-9DBD-90067F2012DD}" type="datetime1">
              <a:rPr lang="en-US" smtClean="0"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EB04-9C7C-4801-BF60-DB69E2DE3A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F0C3-CB18-4915-8A90-9A6A6A5D0DB4}" type="datetime1">
              <a:rPr lang="en-US" smtClean="0"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EB04-9C7C-4801-BF60-DB69E2DE3A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61AB-B39F-45EC-A2E1-06E44AE698AF}" type="datetime1">
              <a:rPr lang="en-US" smtClean="0"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EB04-9C7C-4801-BF60-DB69E2DE3A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501A-C3E0-430F-A3BF-B6D425BCCD8A}" type="datetime1">
              <a:rPr lang="en-US" smtClean="0"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EB04-9C7C-4801-BF60-DB69E2DE3A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F7E7-6C1E-4052-8682-472516297B6D}" type="datetime1">
              <a:rPr lang="en-US" smtClean="0"/>
              <a:t>8/17/2015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EB04-9C7C-4801-BF60-DB69E2DE3A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DA2E46-329D-4888-B19D-1BA51416C80E}" type="datetime1">
              <a:rPr lang="en-US" smtClean="0"/>
              <a:t>8/17/2015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05EB04-9C7C-4801-BF60-DB69E2DE3A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4983AEE-2476-497C-8AA2-45D273AE1FB1}" type="datetime1">
              <a:rPr lang="en-US" smtClean="0"/>
              <a:t>8/17/2015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C05EB04-9C7C-4801-BF60-DB69E2DE3A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6033-6081-4B9F-9E9A-AAA5162B9BA5}" type="datetime1">
              <a:rPr lang="en-US" smtClean="0"/>
              <a:t>8/17/2015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EB04-9C7C-4801-BF60-DB69E2DE3A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F887-6C34-4B41-A475-1B1A02BCC094}" type="datetime1">
              <a:rPr lang="en-US" smtClean="0"/>
              <a:t>8/17/2015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EB04-9C7C-4801-BF60-DB69E2DE3A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2222-B3F3-456A-AB17-8EA23F83EB80}" type="datetime1">
              <a:rPr lang="en-US" smtClean="0"/>
              <a:t>8/17/2015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EB04-9C7C-4801-BF60-DB69E2DE3A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C86231D-D51C-4FBD-B83D-CE4BE1BFE63E}" type="datetime1">
              <a:rPr lang="en-US" smtClean="0"/>
              <a:t>8/17/2015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C05EB04-9C7C-4801-BF60-DB69E2DE3A9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TimesheetX Student Budget Manager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College of New Jersey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EB04-9C7C-4801-BF60-DB69E2DE3A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6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Provides supervisors with immediate and valuable student budget information.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Easily accessible to TimesheetX supervisors through TimesheetX pages.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Supervisors will be able to view current and projected budget information.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Can view specific employees, hire and timesheet details.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EB04-9C7C-4801-BF60-DB69E2DE3A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19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Started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>
            <a:normAutofit fontScale="85000" lnSpcReduction="10000"/>
          </a:bodyPr>
          <a:lstStyle/>
          <a:p>
            <a:pPr marL="457200" lvl="1" indent="-457200">
              <a:buFont typeface="Arial" pitchFamily="34" charset="0"/>
              <a:buChar char="•"/>
            </a:pPr>
            <a:r>
              <a:rPr lang="en-US" dirty="0" smtClean="0"/>
              <a:t>Click the Budget Dashboard link on the left navigation bar.</a:t>
            </a:r>
          </a:p>
          <a:p>
            <a:pPr marL="0" lvl="1" indent="0">
              <a:buNone/>
            </a:pPr>
            <a:endParaRPr lang="en-US" dirty="0"/>
          </a:p>
          <a:p>
            <a:pPr marL="457200" lvl="1" indent="-457200">
              <a:buFont typeface="Arial" pitchFamily="34" charset="0"/>
              <a:buChar char="•"/>
            </a:pPr>
            <a:r>
              <a:rPr lang="en-US" dirty="0" smtClean="0"/>
              <a:t>Select the budget period you want to view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EB04-9C7C-4801-BF60-DB69E2DE3A95}" type="slidenum">
              <a:rPr lang="en-US" smtClean="0"/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00400"/>
            <a:ext cx="5400675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873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Budget Dashboard feature can provide the following information as long as the user has been granted access for that specific Cost Center.</a:t>
            </a:r>
            <a:r>
              <a:rPr lang="en-US" dirty="0"/>
              <a:t>	</a:t>
            </a:r>
          </a:p>
          <a:p>
            <a:pPr lvl="1"/>
            <a:r>
              <a:rPr lang="en-US" b="1" dirty="0" smtClean="0"/>
              <a:t>Current </a:t>
            </a:r>
            <a:r>
              <a:rPr lang="en-US" b="1" dirty="0"/>
              <a:t>Budget </a:t>
            </a:r>
            <a:r>
              <a:rPr lang="en-US" dirty="0"/>
              <a:t>– The current allocated budget for the specified Cost Center</a:t>
            </a:r>
            <a:r>
              <a:rPr lang="en-US" dirty="0" smtClean="0"/>
              <a:t>.</a:t>
            </a:r>
          </a:p>
          <a:p>
            <a:pPr lvl="1"/>
            <a:r>
              <a:rPr lang="en-US" b="1" dirty="0"/>
              <a:t>Actual Earnings </a:t>
            </a:r>
            <a:r>
              <a:rPr lang="en-US" dirty="0"/>
              <a:t>– Actual earnings are calculated from finalized timesheet within the current budget </a:t>
            </a:r>
            <a:r>
              <a:rPr lang="en-US" dirty="0" smtClean="0"/>
              <a:t>period.</a:t>
            </a:r>
          </a:p>
          <a:p>
            <a:pPr lvl="1"/>
            <a:r>
              <a:rPr lang="en-US" b="1" dirty="0"/>
              <a:t>Actual Remaining Budget Balance </a:t>
            </a:r>
            <a:r>
              <a:rPr lang="en-US" dirty="0"/>
              <a:t>– The Actual Remaining Budget Balance is calculated by </a:t>
            </a:r>
            <a:r>
              <a:rPr lang="en-US" dirty="0" smtClean="0"/>
              <a:t>subtracting Actual </a:t>
            </a:r>
            <a:r>
              <a:rPr lang="en-US" dirty="0"/>
              <a:t>Earnings from Current Budget Amount</a:t>
            </a:r>
            <a:r>
              <a:rPr lang="en-US" dirty="0" smtClean="0"/>
              <a:t>.</a:t>
            </a:r>
          </a:p>
          <a:p>
            <a:pPr lvl="1"/>
            <a:r>
              <a:rPr lang="en-US" b="1" dirty="0"/>
              <a:t>Original Projected Earnings </a:t>
            </a:r>
            <a:r>
              <a:rPr lang="en-US" dirty="0"/>
              <a:t>– The Original Projected Earnings calculates the sum of all potential </a:t>
            </a:r>
            <a:r>
              <a:rPr lang="en-US" dirty="0" smtClean="0"/>
              <a:t>earnings (hourly rate times standard hours per week times number of weeks worked in job assignment) </a:t>
            </a:r>
            <a:r>
              <a:rPr lang="en-US" dirty="0"/>
              <a:t>for all hires in all jobs, within the current budget </a:t>
            </a:r>
            <a:r>
              <a:rPr lang="en-US" dirty="0" smtClean="0"/>
              <a:t>period</a:t>
            </a:r>
            <a:r>
              <a:rPr lang="en-US" dirty="0"/>
              <a:t>, for the Cost Center</a:t>
            </a:r>
            <a:r>
              <a:rPr lang="en-US" dirty="0" smtClean="0"/>
              <a:t>.</a:t>
            </a:r>
          </a:p>
          <a:p>
            <a:pPr lvl="1"/>
            <a:r>
              <a:rPr lang="en-US" b="1" dirty="0"/>
              <a:t>Current Projected Earnings </a:t>
            </a:r>
            <a:r>
              <a:rPr lang="en-US" dirty="0"/>
              <a:t>– The Current Projected Earnings is calculated by adding the maximum </a:t>
            </a:r>
            <a:r>
              <a:rPr lang="en-US" dirty="0" smtClean="0"/>
              <a:t>potential </a:t>
            </a:r>
            <a:r>
              <a:rPr lang="en-US" dirty="0"/>
              <a:t>earnings from timesheets within the current budget period, and not yet finalized, to the amount </a:t>
            </a:r>
            <a:r>
              <a:rPr lang="en-US" dirty="0" smtClean="0"/>
              <a:t>already </a:t>
            </a:r>
            <a:r>
              <a:rPr lang="en-US" dirty="0"/>
              <a:t>finalized/paid.  Timesheets that have been dismissed are not included in this calculation</a:t>
            </a:r>
            <a:r>
              <a:rPr lang="en-US" dirty="0" smtClean="0"/>
              <a:t>.</a:t>
            </a:r>
          </a:p>
          <a:p>
            <a:pPr lvl="1"/>
            <a:r>
              <a:rPr lang="en-US" b="1" dirty="0"/>
              <a:t>Projected Remaining Budget Balance</a:t>
            </a:r>
            <a:r>
              <a:rPr lang="en-US" dirty="0"/>
              <a:t> – The Projected Remaining Budget Balance is calculated by </a:t>
            </a:r>
            <a:r>
              <a:rPr lang="en-US" dirty="0" smtClean="0"/>
              <a:t>subtracting </a:t>
            </a:r>
            <a:r>
              <a:rPr lang="en-US" dirty="0"/>
              <a:t>Current Projected Earnings from Current Budget Amount.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EB04-9C7C-4801-BF60-DB69E2DE3A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974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144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 view jobs and specific earnings associated with your department, click the View Jobs icon to the right of your department.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EB04-9C7C-4801-BF60-DB69E2DE3A95}" type="slidenum">
              <a:rPr lang="en-US" smtClean="0"/>
              <a:t>5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305800" cy="4301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654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1524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To view hire details and see specific student employees and their associated earnings, click the View Hires icon to the right of the hire you want to view.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EB04-9C7C-4801-BF60-DB69E2DE3A95}" type="slidenum">
              <a:rPr lang="en-US" smtClean="0"/>
              <a:t>6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0"/>
            <a:ext cx="7358431" cy="38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597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8" y="609600"/>
            <a:ext cx="8153401" cy="1143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Supervisors may also view timesheets for a specific student employee. Click the View Timesheets icon to the right of the specific employee you wish to view.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EB04-9C7C-4801-BF60-DB69E2DE3A95}" type="slidenum">
              <a:rPr lang="en-US" smtClean="0"/>
              <a:t>7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828800"/>
            <a:ext cx="7961313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564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5275"/>
            <a:ext cx="504825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4" y="3200400"/>
            <a:ext cx="8942387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EB04-9C7C-4801-BF60-DB69E2DE3A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98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Accurate projected earnings and projected remaining budget balances in Student Budget Manager will be affected by several key components controlled by the supervisor.</a:t>
            </a:r>
          </a:p>
          <a:p>
            <a:pPr lvl="1"/>
            <a:r>
              <a:rPr lang="en-US" b="1" dirty="0" smtClean="0"/>
              <a:t>Number of Hours worked per week </a:t>
            </a:r>
            <a:r>
              <a:rPr lang="en-US" dirty="0" smtClean="0"/>
              <a:t>should be reported accurately for each student employee when the job is posted by the supervisor. Over or underestimating the hours worked per week will affect the projected earnings calculation.</a:t>
            </a:r>
          </a:p>
          <a:p>
            <a:pPr lvl="1"/>
            <a:r>
              <a:rPr lang="en-US" b="1" dirty="0" smtClean="0"/>
              <a:t>Dismissing timesheets</a:t>
            </a:r>
            <a:r>
              <a:rPr lang="en-US" dirty="0" smtClean="0"/>
              <a:t> has an immediate effect on the projected earnings calculation and remaining budget balance.</a:t>
            </a:r>
          </a:p>
          <a:p>
            <a:pPr lvl="1"/>
            <a:r>
              <a:rPr lang="en-US" b="1" dirty="0" smtClean="0"/>
              <a:t>Terminating</a:t>
            </a:r>
            <a:r>
              <a:rPr lang="en-US" dirty="0" smtClean="0"/>
              <a:t> student employees that end their employment prior to their original job end date will also affect budget balances. If a student employee terminates their employment prior to their original job end date, the Career Center should be notified immediately so that appropriate action can be taken in JobX.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EB04-9C7C-4801-BF60-DB69E2DE3A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6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240</TotalTime>
  <Words>318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Trebuchet MS</vt:lpstr>
      <vt:lpstr>Wingdings 2</vt:lpstr>
      <vt:lpstr>Urban</vt:lpstr>
      <vt:lpstr>TimesheetX Student Budget Manager</vt:lpstr>
      <vt:lpstr>Introduction</vt:lpstr>
      <vt:lpstr>Getting Started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Important Reminders</vt:lpstr>
    </vt:vector>
  </TitlesOfParts>
  <Company>TCNJ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College of New Jersey</dc:creator>
  <cp:lastModifiedBy>Jamie Cohen</cp:lastModifiedBy>
  <cp:revision>28</cp:revision>
  <cp:lastPrinted>2015-08-04T15:42:59Z</cp:lastPrinted>
  <dcterms:created xsi:type="dcterms:W3CDTF">2015-08-03T15:19:17Z</dcterms:created>
  <dcterms:modified xsi:type="dcterms:W3CDTF">2015-08-17T14:23:32Z</dcterms:modified>
</cp:coreProperties>
</file>